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  <p:sldMasterId id="2147483726" r:id="rId2"/>
  </p:sldMasterIdLst>
  <p:notesMasterIdLst>
    <p:notesMasterId r:id="rId13"/>
  </p:notesMasterIdLst>
  <p:handoutMasterIdLst>
    <p:handoutMasterId r:id="rId14"/>
  </p:handoutMasterIdLst>
  <p:sldIdLst>
    <p:sldId id="481" r:id="rId3"/>
    <p:sldId id="439" r:id="rId4"/>
    <p:sldId id="451" r:id="rId5"/>
    <p:sldId id="449" r:id="rId6"/>
    <p:sldId id="441" r:id="rId7"/>
    <p:sldId id="443" r:id="rId8"/>
    <p:sldId id="444" r:id="rId9"/>
    <p:sldId id="445" r:id="rId10"/>
    <p:sldId id="442" r:id="rId11"/>
    <p:sldId id="446" r:id="rId12"/>
  </p:sldIdLst>
  <p:sldSz cx="9906000" cy="6858000" type="A4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33CC"/>
    <a:srgbClr val="3333FF"/>
    <a:srgbClr val="FF66CC"/>
    <a:srgbClr val="FF6600"/>
    <a:srgbClr val="CDE3F8"/>
    <a:srgbClr val="33CCFF"/>
    <a:srgbClr val="E6E6E6"/>
    <a:srgbClr val="FF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8856" autoAdjust="0"/>
  </p:normalViewPr>
  <p:slideViewPr>
    <p:cSldViewPr>
      <p:cViewPr varScale="1">
        <p:scale>
          <a:sx n="111" d="100"/>
          <a:sy n="111" d="100"/>
        </p:scale>
        <p:origin x="1134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840" cy="497682"/>
          </a:xfrm>
          <a:prstGeom prst="rect">
            <a:avLst/>
          </a:prstGeom>
        </p:spPr>
        <p:txBody>
          <a:bodyPr vert="horz" lIns="91550" tIns="45776" rIns="91550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5" y="1"/>
            <a:ext cx="2949840" cy="497682"/>
          </a:xfrm>
          <a:prstGeom prst="rect">
            <a:avLst/>
          </a:prstGeom>
        </p:spPr>
        <p:txBody>
          <a:bodyPr vert="horz" lIns="91550" tIns="45776" rIns="91550" bIns="45776" rtlCol="0"/>
          <a:lstStyle>
            <a:lvl1pPr algn="r">
              <a:defRPr sz="1200"/>
            </a:lvl1pPr>
          </a:lstStyle>
          <a:p>
            <a:fld id="{A103828C-B2BB-4963-BCDC-4B45B9C381A8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4829"/>
            <a:ext cx="2949840" cy="497682"/>
          </a:xfrm>
          <a:prstGeom prst="rect">
            <a:avLst/>
          </a:prstGeom>
        </p:spPr>
        <p:txBody>
          <a:bodyPr vert="horz" lIns="91550" tIns="45776" rIns="91550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5" y="9444829"/>
            <a:ext cx="2949840" cy="497682"/>
          </a:xfrm>
          <a:prstGeom prst="rect">
            <a:avLst/>
          </a:prstGeom>
        </p:spPr>
        <p:txBody>
          <a:bodyPr vert="horz" lIns="91550" tIns="45776" rIns="91550" bIns="45776" rtlCol="0" anchor="b"/>
          <a:lstStyle>
            <a:lvl1pPr algn="r">
              <a:defRPr sz="1200"/>
            </a:lvl1pPr>
          </a:lstStyle>
          <a:p>
            <a:fld id="{04C8B66E-C4DE-42FA-B20D-74A444940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0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840" cy="497682"/>
          </a:xfrm>
          <a:prstGeom prst="rect">
            <a:avLst/>
          </a:prstGeom>
        </p:spPr>
        <p:txBody>
          <a:bodyPr vert="horz" lIns="91550" tIns="45776" rIns="91550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5" y="1"/>
            <a:ext cx="2949840" cy="497682"/>
          </a:xfrm>
          <a:prstGeom prst="rect">
            <a:avLst/>
          </a:prstGeom>
        </p:spPr>
        <p:txBody>
          <a:bodyPr vert="horz" lIns="91550" tIns="45776" rIns="91550" bIns="45776" rtlCol="0"/>
          <a:lstStyle>
            <a:lvl1pPr algn="r">
              <a:defRPr sz="1200"/>
            </a:lvl1pPr>
          </a:lstStyle>
          <a:p>
            <a:fld id="{B4E2AE08-4122-444B-B2BE-FC47E6B23CC5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863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6" rIns="91550" bIns="457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5" y="4724008"/>
            <a:ext cx="5445126" cy="4474368"/>
          </a:xfrm>
          <a:prstGeom prst="rect">
            <a:avLst/>
          </a:prstGeom>
        </p:spPr>
        <p:txBody>
          <a:bodyPr vert="horz" lIns="91550" tIns="45776" rIns="91550" bIns="4577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4829"/>
            <a:ext cx="2949840" cy="497682"/>
          </a:xfrm>
          <a:prstGeom prst="rect">
            <a:avLst/>
          </a:prstGeom>
        </p:spPr>
        <p:txBody>
          <a:bodyPr vert="horz" lIns="91550" tIns="45776" rIns="91550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5" y="9444829"/>
            <a:ext cx="2949840" cy="497682"/>
          </a:xfrm>
          <a:prstGeom prst="rect">
            <a:avLst/>
          </a:prstGeom>
        </p:spPr>
        <p:txBody>
          <a:bodyPr vert="horz" lIns="91550" tIns="45776" rIns="91550" bIns="45776" rtlCol="0" anchor="b"/>
          <a:lstStyle>
            <a:lvl1pPr algn="r">
              <a:defRPr sz="1200"/>
            </a:lvl1pPr>
          </a:lstStyle>
          <a:p>
            <a:fld id="{AA7DD0A3-CCFC-4DF8-B491-B945D3602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5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7A3A-519A-4AC9-B69B-0ED15356B861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692696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479" y="110311"/>
            <a:ext cx="1166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3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A50-6205-455F-94F1-C1A078B5B0EB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1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B028-99C0-4F7F-AE14-A3FB4BACF6F2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0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16463" y="5445228"/>
            <a:ext cx="8420100" cy="69374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7553325" y="6451609"/>
            <a:ext cx="2311400" cy="3651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57C5-965B-4FB8-8D68-D0FB3F750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0" y="522920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9"/>
            <a:ext cx="1166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50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0133" y="1"/>
            <a:ext cx="4093104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646" y="914401"/>
            <a:ext cx="7526054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7925" y="4402667"/>
            <a:ext cx="624277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6255" y="6117337"/>
            <a:ext cx="928929" cy="365125"/>
          </a:xfrm>
        </p:spPr>
        <p:txBody>
          <a:bodyPr/>
          <a:lstStyle/>
          <a:p>
            <a:fld id="{0ECE7A3A-519A-4AC9-B69B-0ED15356B861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5711" y="6117337"/>
            <a:ext cx="391022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930" y="6117337"/>
            <a:ext cx="445770" cy="365125"/>
          </a:xfrm>
        </p:spPr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20133" y="3771900"/>
            <a:ext cx="392113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07088" y="3867150"/>
            <a:ext cx="67072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692696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479" y="110311"/>
            <a:ext cx="11660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112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78" y="457201"/>
            <a:ext cx="8346723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978" y="2667000"/>
            <a:ext cx="8346723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6357" y="6108174"/>
            <a:ext cx="928929" cy="365125"/>
          </a:xfrm>
        </p:spPr>
        <p:txBody>
          <a:bodyPr/>
          <a:lstStyle/>
          <a:p>
            <a:fld id="{93C7E2AD-23AD-4AA8-897D-9A9F4AAFF126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7035" y="6108174"/>
            <a:ext cx="575739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7215" y="6108174"/>
            <a:ext cx="463486" cy="365125"/>
          </a:xfrm>
        </p:spPr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8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579" y="2666999"/>
            <a:ext cx="7258122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2581" y="5027070"/>
            <a:ext cx="725811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7240-AF99-4A60-B86A-232382F897A4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2761" y="6116071"/>
            <a:ext cx="447940" cy="365125"/>
          </a:xfrm>
        </p:spPr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37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78" y="685802"/>
            <a:ext cx="834672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977" y="2667000"/>
            <a:ext cx="4051554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9146" y="2667000"/>
            <a:ext cx="4051554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4675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72" y="2658533"/>
            <a:ext cx="374431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316" y="3335337"/>
            <a:ext cx="3978269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1852" y="2667000"/>
            <a:ext cx="375679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0371" y="3335337"/>
            <a:ext cx="3978269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0C93-4773-4164-BA09-63C00C7F84E6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5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3BAE-D05D-41E9-8851-249FE536558E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9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F8EC-4DF1-47E6-BC8A-881ACE752B7D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E2AD-23AD-4AA8-897D-9A9F4AAFF126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0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8" y="1600200"/>
            <a:ext cx="288441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516" y="685801"/>
            <a:ext cx="507212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318" y="2971800"/>
            <a:ext cx="288441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E001-8260-4F08-9E7A-5C6E111684B7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96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27" y="1752599"/>
            <a:ext cx="440990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72287" y="914400"/>
            <a:ext cx="266648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5027" y="3124199"/>
            <a:ext cx="440990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2922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7" y="4732865"/>
            <a:ext cx="814232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39140" y="932112"/>
            <a:ext cx="6685320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317" y="5299603"/>
            <a:ext cx="8142324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7787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8" y="685800"/>
            <a:ext cx="8142324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8" y="4343400"/>
            <a:ext cx="814232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225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0207" y="863023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3214" y="2819399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7" y="685801"/>
            <a:ext cx="7555291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1421" y="3428999"/>
            <a:ext cx="7183722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343400"/>
            <a:ext cx="814232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7786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20" y="3308581"/>
            <a:ext cx="8142321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777381"/>
            <a:ext cx="814232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3488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0207" y="863023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3214" y="2819399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7" y="685801"/>
            <a:ext cx="7555291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319" y="3886200"/>
            <a:ext cx="814232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775200"/>
            <a:ext cx="814232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3634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9" y="685802"/>
            <a:ext cx="814232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318" y="3505200"/>
            <a:ext cx="814232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8" y="4343400"/>
            <a:ext cx="814232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5366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A50-6205-455F-94F1-C1A078B5B0EB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9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9843" y="685800"/>
            <a:ext cx="143880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318" y="685800"/>
            <a:ext cx="6517737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B028-99C0-4F7F-AE14-A3FB4BACF6F2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7240-AF99-4A60-B86A-232382F897A4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4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EF5E-9413-4D52-87A7-CEF79582C2DE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0C93-4773-4164-BA09-63C00C7F84E6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3BAE-D05D-41E9-8851-249FE536558E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3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F8EC-4DF1-47E6-BC8A-881ACE752B7D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2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E001-8260-4F08-9E7A-5C6E111684B7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9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7307-271B-484A-BCB7-444CF747A0E2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9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9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0" r:id="rId12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2309681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978" y="457201"/>
            <a:ext cx="8346723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978" y="2667001"/>
            <a:ext cx="8346722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03" y="6116071"/>
            <a:ext cx="92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9FFFB4-400D-1240-AB24-6F86C96D4DF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2581" y="6116071"/>
            <a:ext cx="5757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2761" y="6116071"/>
            <a:ext cx="447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8A41DC-2C7D-42B0-B2C3-EB26FCA79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4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emlevYuV@suek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DolgopolovaYV@suek.ru" TargetMode="External"/><Relationship Id="rId4" Type="http://schemas.openxmlformats.org/officeDocument/2006/relationships/hyperlink" Target="mailto:EgorovaIN@suek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\Леонова В.А\ФОТО\фото терминала\_DSC5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" y="692696"/>
            <a:ext cx="9757320" cy="619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Рисунок 1" descr="Дальтрансуголь_Горизонтальный_логотип_Размер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7724"/>
            <a:ext cx="3276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1334" y="1268760"/>
            <a:ext cx="9262045" cy="4770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общественных обсуждений с гражданами и общественными организациями по Техническому заданию на  проведение оценки воздействия на окружающую среду к проекту «Увеличение мощности перевалки АО «Дальтрансуголь»</a:t>
            </a:r>
          </a:p>
          <a:p>
            <a:pPr algn="ctr"/>
            <a:r>
              <a:rPr lang="ru-RU" sz="3800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40 млн. тонн угля в год»</a:t>
            </a:r>
            <a:endParaRPr lang="ru-RU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1" descr="Дальтрансуголь_Горизонтальный_логотип_Размер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0"/>
            <a:ext cx="1927857" cy="3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21078"/>
              </p:ext>
            </p:extLst>
          </p:nvPr>
        </p:nvGraphicFramePr>
        <p:xfrm>
          <a:off x="1280592" y="692696"/>
          <a:ext cx="8352927" cy="3611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60002">
                  <a:extLst>
                    <a:ext uri="{9D8B030D-6E8A-4147-A177-3AD203B41FA5}">
                      <a16:colId xmlns:a16="http://schemas.microsoft.com/office/drawing/2014/main" val="2294376715"/>
                    </a:ext>
                  </a:extLst>
                </a:gridCol>
                <a:gridCol w="1701705">
                  <a:extLst>
                    <a:ext uri="{9D8B030D-6E8A-4147-A177-3AD203B41FA5}">
                      <a16:colId xmlns:a16="http://schemas.microsoft.com/office/drawing/2014/main" val="4106669717"/>
                    </a:ext>
                  </a:extLst>
                </a:gridCol>
                <a:gridCol w="6191220">
                  <a:extLst>
                    <a:ext uri="{9D8B030D-6E8A-4147-A177-3AD203B41FA5}">
                      <a16:colId xmlns:a16="http://schemas.microsoft.com/office/drawing/2014/main" val="3718886871"/>
                    </a:ext>
                  </a:extLst>
                </a:gridCol>
              </a:tblGrid>
              <a:tr h="40979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начала и окончания проектирования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Календарного графика,  который является приложением к договору.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27651"/>
                  </a:ext>
                </a:extLst>
              </a:tr>
              <a:tr h="5737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экземпляров выдаваемой проектной продукции.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Материалы предаются Заказчику в сброшюрованном виде в 4-х экземплярах и в электронном виде на С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-дисках в 2-х экземплярах.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indent="26924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проведения согласований и экспертиз оформляется необходимое количество дополнительных экземпляров.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indent="26924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81624"/>
                  </a:ext>
                </a:extLst>
              </a:tr>
              <a:tr h="3278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технические вопросы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indent="11112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генерального директора по капитальному строительству -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Чемлев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Ю.В.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1112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тел: (42137)-54-111 (доб. 22219)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1112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b="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ChemlevYuV</a:t>
                      </a:r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@</a:t>
                      </a:r>
                      <a:r>
                        <a:rPr lang="en-US" sz="1100" b="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suek</a:t>
                      </a:r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1112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ПБ и ЭК –Егорова Ирина Николаевна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1112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тел. (42137) 54111 (доб.22237)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1112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b="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EgorovaIN</a:t>
                      </a:r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@</a:t>
                      </a:r>
                      <a:r>
                        <a:rPr lang="en-US" sz="1100" b="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suek</a:t>
                      </a:r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ru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1112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начальника отдела (по экологическому контролю) – Долгополова Юлия Васильевна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1112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тел: (42137)-54-111 (доб. 22230)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1112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b="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DolgopolovaYV</a:t>
                      </a:r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@</a:t>
                      </a:r>
                      <a:r>
                        <a:rPr lang="en-US" sz="1100" b="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suek</a:t>
                      </a:r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ru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46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7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1" descr="Дальтрансуголь_Горизонтальный_логотип_Размер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0"/>
            <a:ext cx="1927857" cy="3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17715" y="2852936"/>
            <a:ext cx="7429500" cy="1370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оценки воздействия на окружающую среду (ОВОС отдельным томом) к проекту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«Увеличение мощности перевалки АО «Дальтрансуголь» до 40 млн. тонн угля в год»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37019" y="476672"/>
            <a:ext cx="1283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</a:p>
        </p:txBody>
      </p:sp>
    </p:spTree>
    <p:extLst>
      <p:ext uri="{BB962C8B-B14F-4D97-AF65-F5344CB8AC3E}">
        <p14:creationId xmlns:p14="http://schemas.microsoft.com/office/powerpoint/2010/main" val="42033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1" descr="Дальтрансуголь_Горизонтальный_логотип_Размер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0"/>
            <a:ext cx="1927857" cy="3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77711"/>
              </p:ext>
            </p:extLst>
          </p:nvPr>
        </p:nvGraphicFramePr>
        <p:xfrm>
          <a:off x="1280592" y="390771"/>
          <a:ext cx="8352927" cy="57816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60002">
                  <a:extLst>
                    <a:ext uri="{9D8B030D-6E8A-4147-A177-3AD203B41FA5}">
                      <a16:colId xmlns:a16="http://schemas.microsoft.com/office/drawing/2014/main" val="2294376715"/>
                    </a:ext>
                  </a:extLst>
                </a:gridCol>
                <a:gridCol w="1701705">
                  <a:extLst>
                    <a:ext uri="{9D8B030D-6E8A-4147-A177-3AD203B41FA5}">
                      <a16:colId xmlns:a16="http://schemas.microsoft.com/office/drawing/2014/main" val="4106669717"/>
                    </a:ext>
                  </a:extLst>
                </a:gridCol>
                <a:gridCol w="6191220">
                  <a:extLst>
                    <a:ext uri="{9D8B030D-6E8A-4147-A177-3AD203B41FA5}">
                      <a16:colId xmlns:a16="http://schemas.microsoft.com/office/drawing/2014/main" val="3718886871"/>
                    </a:ext>
                  </a:extLst>
                </a:gridCol>
              </a:tblGrid>
              <a:tr h="327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п\п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Пункты задания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данные и требования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 anchor="ctr"/>
                </a:tc>
                <a:extLst>
                  <a:ext uri="{0D108BD9-81ED-4DB2-BD59-A6C34878D82A}">
                    <a16:rowId xmlns:a16="http://schemas.microsoft.com/office/drawing/2014/main" val="3424941243"/>
                  </a:ext>
                </a:extLst>
              </a:tr>
              <a:tr h="163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 anchor="ctr"/>
                </a:tc>
                <a:tc>
                  <a:txBody>
                    <a:bodyPr/>
                    <a:lstStyle/>
                    <a:p>
                      <a:pPr indent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 anchor="ctr"/>
                </a:tc>
                <a:extLst>
                  <a:ext uri="{0D108BD9-81ED-4DB2-BD59-A6C34878D82A}">
                    <a16:rowId xmlns:a16="http://schemas.microsoft.com/office/drawing/2014/main" val="3124199316"/>
                  </a:ext>
                </a:extLst>
              </a:tr>
              <a:tr h="38623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пункт и площадка расположения объекта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край, межселенная территория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района, в 1300 метрах на запад от мыса Мучукей-Дуа.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360561"/>
                  </a:ext>
                </a:extLst>
              </a:tr>
              <a:tr h="40979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для проектирования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200"/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заказчика.</a:t>
                      </a: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200"/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необходимость с целью реализации инвестиционного проекта.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27651"/>
                  </a:ext>
                </a:extLst>
              </a:tr>
              <a:tr h="5737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адрес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«Дальтрансуголь».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край, межселенная территория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района, в 1300 метрах на запад от мыса Мучукей-Дуа, сооружение 1.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81624"/>
                  </a:ext>
                </a:extLst>
              </a:tr>
              <a:tr h="3278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организация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Морстройтехнология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463379"/>
                  </a:ext>
                </a:extLst>
              </a:tr>
              <a:tr h="61121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 оценки воздействия на окружающую среду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графику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89417"/>
                  </a:ext>
                </a:extLst>
              </a:tr>
              <a:tr h="3278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мощность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Отгрузка угля на экспорт с годовым объёмом до 40 млн. тонн за счет технического перевооружения существующего комплекса.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42323"/>
                  </a:ext>
                </a:extLst>
              </a:tr>
              <a:tr h="3278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Номенклатура продукции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Уголь, различных месторождений, сортамента и марок.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81570"/>
                  </a:ext>
                </a:extLst>
              </a:tr>
              <a:tr h="27059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Потребители угля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Перегрузка экспортного грузопотока угля в страны Азиатско-Тихоокеанского региона.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66062"/>
                  </a:ext>
                </a:extLst>
              </a:tr>
              <a:tr h="49175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 предприятия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Навигация круглогодичная. Перегрузка угля круглогодичная, круглосуточная. Продолжительность рабочей смены 12 часов для докеров-механизаторов и 8 часов для административно-управленческого персонала.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792372"/>
                  </a:ext>
                </a:extLst>
              </a:tr>
              <a:tr h="122938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 при проведении оценки воздействия на окружающую среду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1.Оценка существующего (фонового) состояния компонентов окружающей среды: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Идентификация видов источников воздействия. Прогноз изменения состояния компонентов окружающей среды;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3.Обоснование показателей предельно допустимых воздействий деятельности на окружающую среду;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Проведение общественных обсуждений проектной документации, включая материалы оценки воздействия на окружающую среду.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32" marR="524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60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8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1" descr="Дальтрансуголь_Горизонтальный_логотип_Размер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0"/>
            <a:ext cx="1927857" cy="3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55576"/>
              </p:ext>
            </p:extLst>
          </p:nvPr>
        </p:nvGraphicFramePr>
        <p:xfrm>
          <a:off x="1201789" y="452394"/>
          <a:ext cx="8208912" cy="55446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6514">
                  <a:extLst>
                    <a:ext uri="{9D8B030D-6E8A-4147-A177-3AD203B41FA5}">
                      <a16:colId xmlns:a16="http://schemas.microsoft.com/office/drawing/2014/main" val="1648493420"/>
                    </a:ext>
                  </a:extLst>
                </a:gridCol>
                <a:gridCol w="1499710">
                  <a:extLst>
                    <a:ext uri="{9D8B030D-6E8A-4147-A177-3AD203B41FA5}">
                      <a16:colId xmlns:a16="http://schemas.microsoft.com/office/drawing/2014/main" val="1226259849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4248229725"/>
                    </a:ext>
                  </a:extLst>
                </a:gridCol>
              </a:tblGrid>
              <a:tr h="227837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93" marR="30593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проведения консультаций с общественностью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93" marR="30593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Публикация в официальных изданиях (федеральных, региональных и местных (о доступности материалов ОВОС с целью ознакомления);</a:t>
                      </a:r>
                    </a:p>
                    <a:p>
                      <a:pPr indent="2095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2.Письмо в районную администрацию о  дате и времени назначении общественных обсуждений по материалам ОВОС;</a:t>
                      </a:r>
                    </a:p>
                    <a:p>
                      <a:pPr indent="2095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3.Размещение материалов  ОВОС в свободном доступе для  ознакомления общественности;</a:t>
                      </a:r>
                    </a:p>
                    <a:p>
                      <a:pPr indent="2095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4.Проведение общественных обсуждений;</a:t>
                      </a:r>
                    </a:p>
                    <a:p>
                      <a:pPr indent="2095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Формирования протокола и иной необходимой документации по итогам обсуждений;</a:t>
                      </a:r>
                    </a:p>
                    <a:p>
                      <a:pPr indent="2095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6.Подготовка окончательного варианта ОВОС с учетом всех поступивших замечаний 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предложений.</a:t>
                      </a:r>
                    </a:p>
                  </a:txBody>
                  <a:tcPr marL="30593" marR="3059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89610"/>
                  </a:ext>
                </a:extLst>
              </a:tr>
              <a:tr h="326624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93" marR="3059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Особые требования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93" marR="30593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1.Раздел «Мероприятия по оценке воздействия на окружающую среду» (ОВОС) разработать отдельным томом с учетом требований:</a:t>
                      </a:r>
                    </a:p>
                    <a:p>
                      <a:pPr marL="342900" marR="88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положения об оценке намечаемой хозяйственной и иной деятельности на окружающую среду в РФ (утв. приказом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Госкомэкологии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от 16.05.2000 № 372);</a:t>
                      </a:r>
                    </a:p>
                    <a:p>
                      <a:pPr marL="342900" marR="88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других действующих документов в области охраны окружающей среды.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 свою очередь раздел проектной документации   «Перечень мероприятий по охране окружающей среды (ПМООС)»  должен быть подготовлен с учетом требований: </a:t>
                      </a:r>
                    </a:p>
                    <a:p>
                      <a:pPr marL="342900" marR="88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положения о составе разделов проектной документации и требованиях к их содержанию 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16.02.2008 №87);</a:t>
                      </a:r>
                      <a:endParaRPr lang="ru-RU" sz="11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88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действующих документов в области охраны окружающей среды.</a:t>
                      </a:r>
                    </a:p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 разработке тома обязательно учесть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этапность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строительства (реконструкции) объекта, оценить воздействие на компоненты окружающей среды от каждого этапа в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отдельности.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93" marR="3059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8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0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1" descr="Дальтрансуголь_Горизонтальный_логотип_Размер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0"/>
            <a:ext cx="1927857" cy="3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093233"/>
              </p:ext>
            </p:extLst>
          </p:nvPr>
        </p:nvGraphicFramePr>
        <p:xfrm>
          <a:off x="1352600" y="476672"/>
          <a:ext cx="8208912" cy="54726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6514">
                  <a:extLst>
                    <a:ext uri="{9D8B030D-6E8A-4147-A177-3AD203B41FA5}">
                      <a16:colId xmlns:a16="http://schemas.microsoft.com/office/drawing/2014/main" val="1648493420"/>
                    </a:ext>
                  </a:extLst>
                </a:gridCol>
                <a:gridCol w="1427702">
                  <a:extLst>
                    <a:ext uri="{9D8B030D-6E8A-4147-A177-3AD203B41FA5}">
                      <a16:colId xmlns:a16="http://schemas.microsoft.com/office/drawing/2014/main" val="1226259849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4248229725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93" marR="3059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93" marR="30593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При формирование в томе ОВОС сведений о воздействии на окружающую среду на период эксплуатации  реконструируемого объекта обязательно учитывать существующую деятельность предприятия, включая источники и объем выбросов, количество образовываемых отходов,  места их временного накопления и др. Произвести суммацию данных существующего положения и данных на перспективу развития.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Перед проведением общественных обсуждений сформировать и согласовать с заказчиком презентационный материал по данным тома ОВОС (презентационные слайды). Презентация должна быть краткая, раскрывать суть проектирования и содержать краткую оценку воздействия, либо его отсутствия на все компоненты окружающей природной среды. Так же должна содержать полные демонстрационные материалы по планируемому к применению  оборудованию, выполняющему функции пылеподавления, материалы по сбору и системам очистки сточных вод, а так же иному оборудованию. включенному в справочник  ИТС НДТ 46-2017  и планируемому к применению при реализации объекта.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6.Провести мероприятия по информированию общественности в соответствии приказом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Госкомэкологии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от 16.05.2000 № 372 и обеспечить проведение общественных обсуждений материалов ОВОС  силами Подрядной организации , которая так же  оплачивает публикацию объявления в средствах массовой информации. Результаты этих обсуждений должны быть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докумен-тально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оформлены для дальнейшей передачи в составе проектной документации на ГГЭ, ГЭЭ.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93" marR="3059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8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7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1" descr="Дальтрансуголь_Горизонтальный_логотип_Размер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0"/>
            <a:ext cx="1927857" cy="3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07703"/>
              </p:ext>
            </p:extLst>
          </p:nvPr>
        </p:nvGraphicFramePr>
        <p:xfrm>
          <a:off x="1201789" y="488787"/>
          <a:ext cx="8208912" cy="54604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5057">
                  <a:extLst>
                    <a:ext uri="{9D8B030D-6E8A-4147-A177-3AD203B41FA5}">
                      <a16:colId xmlns:a16="http://schemas.microsoft.com/office/drawing/2014/main" val="344989732"/>
                    </a:ext>
                  </a:extLst>
                </a:gridCol>
                <a:gridCol w="1255111">
                  <a:extLst>
                    <a:ext uri="{9D8B030D-6E8A-4147-A177-3AD203B41FA5}">
                      <a16:colId xmlns:a16="http://schemas.microsoft.com/office/drawing/2014/main" val="2849240173"/>
                    </a:ext>
                  </a:extLst>
                </a:gridCol>
                <a:gridCol w="6618744">
                  <a:extLst>
                    <a:ext uri="{9D8B030D-6E8A-4147-A177-3AD203B41FA5}">
                      <a16:colId xmlns:a16="http://schemas.microsoft.com/office/drawing/2014/main" val="119523636"/>
                    </a:ext>
                  </a:extLst>
                </a:gridCol>
              </a:tblGrid>
              <a:tr h="262070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Исходные данные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Сбором необходимых исходных данных для разработки документации занимается Подрядчик, при этом Заказчик предоставляет Подрядчику (по письменному запросу) необходимую документацию: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Технические условия;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Данные по фоновым загрязнениям воздушной, водной среды и  климатические данные территории. 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3.Проект обоснования размеров расчетной санитарно-защитной зоны для угольного терминала АО «Дальтрансуголь». Решение об установлении.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Проект ПДВ, договоры водопользования и иную документацию необходимую для подготовки тома ОВОС.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исходных данных, сроки подготовки и передачи их Заказчиком проектной организации определяются договором на разработку проекта и календарным графиком.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Подрядчик должен письменно подтвердить получение от Заказчика исходных данных в полном составе.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92570"/>
                  </a:ext>
                </a:extLst>
              </a:tr>
              <a:tr h="3503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32310"/>
                  </a:ext>
                </a:extLst>
              </a:tr>
              <a:tr h="24894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состав и содержание материалов по оценке воздействия на окружающую среду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положения ОВОС (цели и задачи, принципы проведения ОВОС);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Краткие сведения о проектируемом объекте;</a:t>
                      </a:r>
                    </a:p>
                    <a:p>
                      <a:pPr marL="361950" lvl="1" indent="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районе и площадке строительства</a:t>
                      </a:r>
                    </a:p>
                    <a:p>
                      <a:pPr marL="361950" lvl="1" indent="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Существующее положение.</a:t>
                      </a:r>
                    </a:p>
                    <a:p>
                      <a:pPr marL="361950" lvl="1" indent="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Проектные решения (технологические решения, водоснабжение, водоотведение, теплоснабжение, электроснабжение и др.)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3.Оценка существующего состояния компонентов окружающей среды в районе расположения объекта;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1.1</a:t>
                      </a: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Климатическая характеристика района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Состояние атмосферного воздуха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Состояние почвенного покрова.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Физические факторы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Радиационно-экологическая обстановка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1.6.Гидрологические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17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1" descr="Дальтрансуголь_Горизонтальный_логотип_Размер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0"/>
            <a:ext cx="1927857" cy="3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70739"/>
              </p:ext>
            </p:extLst>
          </p:nvPr>
        </p:nvGraphicFramePr>
        <p:xfrm>
          <a:off x="1201789" y="488787"/>
          <a:ext cx="8208912" cy="55321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5057">
                  <a:extLst>
                    <a:ext uri="{9D8B030D-6E8A-4147-A177-3AD203B41FA5}">
                      <a16:colId xmlns:a16="http://schemas.microsoft.com/office/drawing/2014/main" val="344989732"/>
                    </a:ext>
                  </a:extLst>
                </a:gridCol>
                <a:gridCol w="1255111">
                  <a:extLst>
                    <a:ext uri="{9D8B030D-6E8A-4147-A177-3AD203B41FA5}">
                      <a16:colId xmlns:a16="http://schemas.microsoft.com/office/drawing/2014/main" val="2849240173"/>
                    </a:ext>
                  </a:extLst>
                </a:gridCol>
                <a:gridCol w="6618744">
                  <a:extLst>
                    <a:ext uri="{9D8B030D-6E8A-4147-A177-3AD203B41FA5}">
                      <a16:colId xmlns:a16="http://schemas.microsoft.com/office/drawing/2014/main" val="119523636"/>
                    </a:ext>
                  </a:extLst>
                </a:gridCol>
              </a:tblGrid>
              <a:tr h="24894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4160" marR="1416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Растительный и животный мир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 Ландшафтная характеристика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 Инженерно-геологические условия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 Экологические ограничения природопользования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 Опасные гидрометеорологические явления и процессы.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Воздействие на атмосферный воздух</a:t>
                      </a:r>
                    </a:p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 Воздействие на атмосферный воздух в период строительства;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4.1.1 Выбросы загрязняющих веществ при работе строительной техники;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4.1.2. Выбросы загрязняющих веществ при проведении земляных работ;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4.1.3 Выбросы загрязняющих веществ при устройстве дорожного полотна;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4.1.4. Суммарные выбросы загрязняющих веществ при производстве работ;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4.1.5.Расчет рассеивания загрязняющих веществ в атмосферном воздухе; 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4.1.6. Оценка выбросов загрязняющих веществ в атмосферный воздух от проектируемого объекта;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4.1.7. Мероприятия по охране атмосферного воздуха.</a:t>
                      </a:r>
                    </a:p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 Воздействие на атмосферный воздух в период эксплуатации;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4.2.1. Выбросы загрязняющих веществ при работе технологического оборудования;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4.2.2. Выбросы загрязняющих веществ от автотранспорта;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4.2.3 Суммарные выбросы загрязняющих веществ с учетом существующего положения на предприятии;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4.2.4.Расчет рассеивания загрязняющих веществ в атмосферном воздухе;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4.2.5. Оценка выбросов загрязняющих веществ в атмосферный воздух от проектируемого объекта;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4.2.6. Мероприятия по охране атмосферного воздуха;</a:t>
                      </a:r>
                    </a:p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 Акустическое воздействие в период строительства;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4.3.1. Характеристика проектируемого объекта как источника акустического воздействия при строительстве и демонтажных работах;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4.3.2. Расчет акустического воздействия при строительстве и акустических работах;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4.3.3. Мероприятия по защите от шума;</a:t>
                      </a:r>
                    </a:p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4.4.Акустическое воздействие в период эксплуатации объекта с  учетом существующего положения на предприятии;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4.4.1. Характеристика проектируемого объекта как источника акустического воздействия при эксплуатации;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4.4.2. Воздействие источников постоянного шума;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4.2.3. Воздействие источников непостоянного шума;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4.4.4. Расчет акустического воздействия объекта при функционировании;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4.4.5.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Шумозащитные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мероприятия.</a:t>
                      </a:r>
                    </a:p>
                  </a:txBody>
                  <a:tcPr marL="14160" marR="141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17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7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1" descr="Дальтрансуголь_Горизонтальный_логотип_Размер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0"/>
            <a:ext cx="1927857" cy="3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44229"/>
              </p:ext>
            </p:extLst>
          </p:nvPr>
        </p:nvGraphicFramePr>
        <p:xfrm>
          <a:off x="1201789" y="692696"/>
          <a:ext cx="8208912" cy="529499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5057">
                  <a:extLst>
                    <a:ext uri="{9D8B030D-6E8A-4147-A177-3AD203B41FA5}">
                      <a16:colId xmlns:a16="http://schemas.microsoft.com/office/drawing/2014/main" val="344989732"/>
                    </a:ext>
                  </a:extLst>
                </a:gridCol>
                <a:gridCol w="1255111">
                  <a:extLst>
                    <a:ext uri="{9D8B030D-6E8A-4147-A177-3AD203B41FA5}">
                      <a16:colId xmlns:a16="http://schemas.microsoft.com/office/drawing/2014/main" val="2849240173"/>
                    </a:ext>
                  </a:extLst>
                </a:gridCol>
                <a:gridCol w="6618744">
                  <a:extLst>
                    <a:ext uri="{9D8B030D-6E8A-4147-A177-3AD203B41FA5}">
                      <a16:colId xmlns:a16="http://schemas.microsoft.com/office/drawing/2014/main" val="119523636"/>
                    </a:ext>
                  </a:extLst>
                </a:gridCol>
              </a:tblGrid>
              <a:tr h="5294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4160" marR="1416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4.5. Определение размеров предлагаемой санитарно-защитной зоны;</a:t>
                      </a:r>
                    </a:p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5.Воздействие на геологическую среду, земельные ресурсы и почвенный покров.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 Воздействие на геологическую среду на этапе строительства;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5.2.Воздействие на почву и земельные ресурсы на этапе строительства;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 Воздействие на подземные воды на этапе строительства;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5.4.Мероприятия по охране почв, земельных ресурсов и подземных вод на этапе строительства;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5.5.Воздействие на почву и земельные ресурсы на этапе эксплуатации;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5.6. Воздействие на подземные воды на этапе эксплуатации;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5.7.Мероприятия по охране почв, земельных ресурсов и подземных вод на этапе эксплуатации;</a:t>
                      </a:r>
                    </a:p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Воздействие на водную среду.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6.1. Воздействие на поверхностные водные объекты в период строительства гидротехнических сооружений и проведении дноуглубительных работ;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6.2. Мероприятия по охране поверхностных  вод от истощения и загрязнения в период строительства;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6.3. Оценка воздействия на поверхностные водные объекты в период эксплуатации;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6.4. Мероприятия по охране поверхностных  вод от истощения и загрязнения в период эксплуатации;</a:t>
                      </a:r>
                    </a:p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Воздействие отходов производства и потребления.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 Виды и количество отходов образующихся при строительстве проектируемого объекта и проведении демонтажных работ;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 Мероприятия по снижению возможного негативного воздействия отходов строительства на окружающую при-родную среду;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7.3.Отходы производства и потребления в период эксплуатации с учетом существующего положения на предприятии;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 Основные требования к местам и способам временного хранения отдельных видов отходов;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7.5. Соблюдение правил техники безопасности и экологической безопасности при сборе, хранении и транспортировании отходов.</a:t>
                      </a:r>
                    </a:p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Воздействие на растительный и животный мир и среду их обитания.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 Воздействие на растительный и животный мир в период строительств;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8.2. Рекомендации по снижению негативного воздействия на водные биологические ресурсы и среду их обитания в период строительства;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8.3. Воздействие на растительный и животный мир в период эксплуатации;</a:t>
                      </a:r>
                    </a:p>
                  </a:txBody>
                  <a:tcPr marL="14160" marR="141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17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1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1DC-2C7D-42B0-B2C3-EB26FCA79F9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1" descr="Дальтрансуголь_Горизонтальный_логотип_Размер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0"/>
            <a:ext cx="1927857" cy="3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88787"/>
              </p:ext>
            </p:extLst>
          </p:nvPr>
        </p:nvGraphicFramePr>
        <p:xfrm>
          <a:off x="1201789" y="488787"/>
          <a:ext cx="8208912" cy="52856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5057">
                  <a:extLst>
                    <a:ext uri="{9D8B030D-6E8A-4147-A177-3AD203B41FA5}">
                      <a16:colId xmlns:a16="http://schemas.microsoft.com/office/drawing/2014/main" val="344989732"/>
                    </a:ext>
                  </a:extLst>
                </a:gridCol>
                <a:gridCol w="1255111">
                  <a:extLst>
                    <a:ext uri="{9D8B030D-6E8A-4147-A177-3AD203B41FA5}">
                      <a16:colId xmlns:a16="http://schemas.microsoft.com/office/drawing/2014/main" val="2849240173"/>
                    </a:ext>
                  </a:extLst>
                </a:gridCol>
                <a:gridCol w="6618744">
                  <a:extLst>
                    <a:ext uri="{9D8B030D-6E8A-4147-A177-3AD203B41FA5}">
                      <a16:colId xmlns:a16="http://schemas.microsoft.com/office/drawing/2014/main" val="119523636"/>
                    </a:ext>
                  </a:extLst>
                </a:gridCol>
              </a:tblGrid>
              <a:tr h="9959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60" marR="1416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9.Мероприятия по минимизации возникновения возможных аварийных и чрезвычайных ситуаций;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Программа производственного экологического контроля (мониторинга) за характером изменения всех компонентов при строительстве и эксплуатации объекта. А так же при возможных аварийных ситуациях.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Перечень и расчет затрат на реализацию природоохранных мероприятий и компенсационных выплат.</a:t>
                      </a:r>
                    </a:p>
                  </a:txBody>
                  <a:tcPr marL="14160" marR="141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92570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этапов подготовки материалов ОВОС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Разработка тома ОВОС с учетом всех требований обозначенных в разделе 15 ТЗ.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Согласование материалов ОВОС с Заказчиком. В случае выявления  недочетов и недоработок устранение силами Подрядчика в кротчайшие сроки.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Подготовка доклада и презентационного материала к Общественным слушаниям и согласование данных материалов с Заказчиком.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этап.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Публикация объявления о проведении общественных слушаний за 30 дней до начала их проведения в средствах массовой информации (в трех разных газетных изданиях);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этап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Подрядчик совместно с Заказчиком проводит общественные слушания на базе Администрации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32310"/>
                  </a:ext>
                </a:extLst>
              </a:tr>
              <a:tr h="24894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проекта с общественностью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Совместно с Заказчиком проводит общественные слушания, в случае замечаний и предложений со стороны общественности, дорабатывает за собственный счет материалы ОВОС устраняя данные замечания.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975" lvl="0" indent="-180975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Сопровождает проектную документацию, включая том ОВОС с материалами общественных слушаний и материалы инженерных изысканий на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Главгосэкпертизу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(ГГЭ) и Государственную экологическую экспертизу (ГЭЭ). Устраняет за свой счёт все замечания выявленные по ходу рассмотрения документации. Получает необходимые письма и заключения на соответствие санитарным нормам и правилам, получает справки и согласования необходимые для подачи документации на экспертизы.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975" lvl="0" indent="-180975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Совместно с Заказчиком получает положительное заключение ГГЭ и ГЭЭ. Оплату государственной экспертизы обеспечивает Заказчик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17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0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71993</TotalTime>
  <Words>1915</Words>
  <Application>Microsoft Office PowerPoint</Application>
  <PresentationFormat>Лист A4 (210x297 мм)</PresentationFormat>
  <Paragraphs>197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Courier New</vt:lpstr>
      <vt:lpstr>Times New Roman</vt:lpstr>
      <vt:lpstr>Тема Office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СУЭК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Нуржанов Аскар Сабитович</dc:creator>
  <cp:lastModifiedBy>Гуськова Ксения Владимировна</cp:lastModifiedBy>
  <cp:revision>3173</cp:revision>
  <cp:lastPrinted>2020-05-21T23:43:22Z</cp:lastPrinted>
  <dcterms:created xsi:type="dcterms:W3CDTF">2013-11-20T09:14:54Z</dcterms:created>
  <dcterms:modified xsi:type="dcterms:W3CDTF">2020-07-29T04:59:18Z</dcterms:modified>
</cp:coreProperties>
</file>